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80" r:id="rId10"/>
    <p:sldId id="271" r:id="rId11"/>
    <p:sldId id="274" r:id="rId12"/>
    <p:sldId id="275" r:id="rId13"/>
    <p:sldId id="265" r:id="rId14"/>
    <p:sldId id="281" r:id="rId15"/>
    <p:sldId id="288" r:id="rId16"/>
    <p:sldId id="266" r:id="rId17"/>
    <p:sldId id="267" r:id="rId18"/>
    <p:sldId id="269" r:id="rId19"/>
    <p:sldId id="270" r:id="rId20"/>
    <p:sldId id="272" r:id="rId21"/>
    <p:sldId id="273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09"/>
  </p:normalViewPr>
  <p:slideViewPr>
    <p:cSldViewPr snapToGrid="0" snapToObjects="1">
      <p:cViewPr varScale="1">
        <p:scale>
          <a:sx n="92" d="100"/>
          <a:sy n="92" d="100"/>
        </p:scale>
        <p:origin x="166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B3FDC-37B8-4356-B939-F89DB4B9FFC0}" type="datetimeFigureOut">
              <a:rPr lang="en-US" smtClean="0"/>
              <a:t>12/18/16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12C15-C49E-4C67-8FD4-9BC515A51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9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218" y="1177073"/>
            <a:ext cx="7772400" cy="2716054"/>
          </a:xfrm>
        </p:spPr>
        <p:txBody>
          <a:bodyPr/>
          <a:lstStyle/>
          <a:p>
            <a:r>
              <a:rPr lang="en-US" dirty="0" smtClean="0"/>
              <a:t>Understanding </a:t>
            </a:r>
            <a:br>
              <a:rPr lang="en-US" dirty="0" smtClean="0"/>
            </a:br>
            <a:r>
              <a:rPr lang="en-US" dirty="0" smtClean="0"/>
              <a:t>Color and Color </a:t>
            </a:r>
            <a:r>
              <a:rPr lang="en-US" dirty="0" smtClean="0"/>
              <a:t>Schemes</a:t>
            </a:r>
            <a:br>
              <a:rPr lang="en-US" dirty="0" smtClean="0"/>
            </a:br>
            <a:r>
              <a:rPr lang="en-US" sz="2800" dirty="0" smtClean="0"/>
              <a:t>(How, When, Where, Why)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348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color scheme is a system of organizing colors.</a:t>
            </a:r>
          </a:p>
          <a:p>
            <a:r>
              <a:rPr lang="en-US" dirty="0" smtClean="0"/>
              <a:t>A color scheme deals with pairing colors in order to create a specific mood or atmosphere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4870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Warm and Cool Colors</a:t>
            </a:r>
          </a:p>
          <a:p>
            <a:pPr lvl="1"/>
            <a:r>
              <a:rPr lang="en-US" dirty="0" smtClean="0"/>
              <a:t>Cool colors: Blue, Green, Violet</a:t>
            </a:r>
          </a:p>
          <a:p>
            <a:pPr lvl="2"/>
            <a:r>
              <a:rPr lang="en-US" dirty="0" smtClean="0"/>
              <a:t>Cool colors seem to recede or move into the distance</a:t>
            </a:r>
          </a:p>
          <a:p>
            <a:pPr lvl="1"/>
            <a:r>
              <a:rPr lang="en-US" dirty="0" smtClean="0"/>
              <a:t>Warm colors: Red, Yellow, Orange</a:t>
            </a:r>
          </a:p>
          <a:p>
            <a:pPr lvl="2"/>
            <a:r>
              <a:rPr lang="en-US" dirty="0" smtClean="0"/>
              <a:t>Warm colors seem to move toward the viewer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5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76" y="192176"/>
            <a:ext cx="6988200" cy="638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9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Monochromatic Colors</a:t>
            </a:r>
          </a:p>
          <a:p>
            <a:pPr lvl="1"/>
            <a:r>
              <a:rPr lang="en-US" dirty="0" smtClean="0"/>
              <a:t>Monochrome means “one color” (mono = one, </a:t>
            </a:r>
            <a:r>
              <a:rPr lang="en-US" dirty="0" err="1" smtClean="0"/>
              <a:t>chroma</a:t>
            </a:r>
            <a:r>
              <a:rPr lang="en-US" dirty="0" smtClean="0"/>
              <a:t> = color).</a:t>
            </a:r>
          </a:p>
          <a:p>
            <a:pPr lvl="1"/>
            <a:r>
              <a:rPr lang="en-US" dirty="0" smtClean="0"/>
              <a:t>A monochromatic color scheme is one that uses one hue and the tints and shades of that hue.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9" y="4193171"/>
            <a:ext cx="4398281" cy="234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4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476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Monochromatic </a:t>
            </a:r>
            <a:r>
              <a:rPr lang="en-US" sz="2800" b="1" dirty="0" smtClean="0"/>
              <a:t>Portrait: How To Approach It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92630"/>
            <a:ext cx="4778829" cy="5965370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Get portrait from </a:t>
            </a:r>
            <a:r>
              <a:rPr lang="en-US" dirty="0" err="1" smtClean="0"/>
              <a:t>Mr</a:t>
            </a:r>
            <a:r>
              <a:rPr lang="en-US" dirty="0" smtClean="0"/>
              <a:t> Uhl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Use a bright-colored marker to outline the shapes of value</a:t>
            </a:r>
          </a:p>
          <a:p>
            <a:pPr marL="514350" indent="-514350">
              <a:buAutoNum type="arabicPeriod"/>
            </a:pPr>
            <a:r>
              <a:rPr lang="en-US" dirty="0" smtClean="0"/>
              <a:t>Number the shapes with 1 being the lightest color and 10 being the darkest color</a:t>
            </a:r>
          </a:p>
          <a:p>
            <a:pPr marL="514350" indent="-514350">
              <a:buAutoNum type="arabicPeriod"/>
            </a:pPr>
            <a:r>
              <a:rPr lang="en-US" dirty="0" smtClean="0"/>
              <a:t>Use a COOL color for your monochromatic scheme (blue, purple, or green)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809906"/>
            <a:ext cx="4528457" cy="604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3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Come in</a:t>
            </a:r>
          </a:p>
          <a:p>
            <a:pPr marL="514350" indent="-514350">
              <a:buAutoNum type="arabicPeriod"/>
            </a:pPr>
            <a:r>
              <a:rPr lang="en-US" dirty="0" smtClean="0"/>
              <a:t>Get a paint tray and a </a:t>
            </a:r>
            <a:r>
              <a:rPr lang="en-US" dirty="0" err="1" smtClean="0"/>
              <a:t>watercup</a:t>
            </a:r>
            <a:r>
              <a:rPr lang="en-US" dirty="0" smtClean="0"/>
              <a:t> for your table</a:t>
            </a:r>
          </a:p>
          <a:p>
            <a:pPr marL="514350" indent="-514350">
              <a:buAutoNum type="arabicPeriod"/>
            </a:pPr>
            <a:r>
              <a:rPr lang="en-US" dirty="0" smtClean="0"/>
              <a:t>Get out your portrait or your shoe</a:t>
            </a:r>
          </a:p>
          <a:p>
            <a:pPr marL="514350" indent="-514350">
              <a:buAutoNum type="arabicPeriod"/>
            </a:pPr>
            <a:r>
              <a:rPr lang="en-US" dirty="0" smtClean="0"/>
              <a:t>Be prepared to stop so I can explain the next painting assignment to you</a:t>
            </a:r>
          </a:p>
        </p:txBody>
      </p:sp>
    </p:spTree>
    <p:extLst>
      <p:ext uri="{BB962C8B-B14F-4D97-AF65-F5344CB8AC3E}">
        <p14:creationId xmlns:p14="http://schemas.microsoft.com/office/powerpoint/2010/main" val="268141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Analogous Colors</a:t>
            </a:r>
          </a:p>
          <a:p>
            <a:pPr lvl="1"/>
            <a:r>
              <a:rPr lang="en-US" dirty="0" smtClean="0"/>
              <a:t>Colors that sit side by side on the color wheel and have a common hue are called “analogous”</a:t>
            </a:r>
          </a:p>
          <a:p>
            <a:pPr lvl="2"/>
            <a:r>
              <a:rPr lang="en-US" dirty="0" smtClean="0"/>
              <a:t>Examples: Violet, red-violet, red, and red-orange all have red in common.</a:t>
            </a:r>
          </a:p>
          <a:p>
            <a:pPr lvl="2"/>
            <a:r>
              <a:rPr lang="en-US" dirty="0" smtClean="0"/>
              <a:t>Greek: Ana = according to, Logos = proportion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219" y="4445163"/>
            <a:ext cx="2532411" cy="225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1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Complementary Colors</a:t>
            </a:r>
          </a:p>
          <a:p>
            <a:pPr lvl="1"/>
            <a:r>
              <a:rPr lang="en-US" dirty="0" smtClean="0"/>
              <a:t>When a pair of high-intensity colors are placed side by side, they seem to vibrate.</a:t>
            </a:r>
          </a:p>
          <a:p>
            <a:pPr lvl="1"/>
            <a:r>
              <a:rPr lang="en-US" dirty="0" smtClean="0"/>
              <a:t>It is difficult to focus on the edge where the complements touch.</a:t>
            </a:r>
          </a:p>
          <a:p>
            <a:pPr lvl="1"/>
            <a:r>
              <a:rPr lang="en-US" dirty="0" smtClean="0"/>
              <a:t>Traditional compliments are blue/orange, red/violet, and red/green.</a:t>
            </a:r>
          </a:p>
          <a:p>
            <a:pPr lvl="2"/>
            <a:r>
              <a:rPr lang="en-US" dirty="0" smtClean="0"/>
              <a:t>Can pair any two colors that are opposite each other on the color wheel.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60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Triads</a:t>
            </a:r>
          </a:p>
          <a:p>
            <a:pPr lvl="1"/>
            <a:r>
              <a:rPr lang="en-US" dirty="0" smtClean="0"/>
              <a:t>A color triad is composed of three colors spaced an equal distance apart on the color wheel.</a:t>
            </a:r>
          </a:p>
          <a:p>
            <a:pPr lvl="1"/>
            <a:r>
              <a:rPr lang="en-US" dirty="0" smtClean="0"/>
              <a:t>The contrast between the triad colors is not as strong as that between complements.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7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508000"/>
            <a:ext cx="57785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1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What effect does context have on our perception of color?</a:t>
            </a:r>
          </a:p>
          <a:p>
            <a:r>
              <a:rPr lang="en-US" smtClean="0"/>
              <a:t>How do artists use color as an expressive element in works of art?</a:t>
            </a:r>
          </a:p>
          <a:p>
            <a:r>
              <a:rPr lang="en-US" smtClean="0"/>
              <a:t>How has the nature and use of color in works of art changed over time?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63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Split Complements</a:t>
            </a:r>
          </a:p>
          <a:p>
            <a:pPr lvl="1"/>
            <a:r>
              <a:rPr lang="en-US" dirty="0" smtClean="0"/>
              <a:t>The pairing of one hue with the hues on each side of its complement</a:t>
            </a:r>
          </a:p>
          <a:p>
            <a:pPr lvl="2"/>
            <a:r>
              <a:rPr lang="en-US" dirty="0" smtClean="0"/>
              <a:t>Example: Red is paired with blue-green and </a:t>
            </a:r>
          </a:p>
          <a:p>
            <a:pPr marL="914400" lvl="2" indent="0">
              <a:buNone/>
            </a:pPr>
            <a:r>
              <a:rPr lang="en-US" dirty="0" smtClean="0"/>
              <a:t>yellow-green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7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79" y="620245"/>
            <a:ext cx="7819725" cy="550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9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Understanding the Nature and Uses</a:t>
            </a:r>
            <a:br>
              <a:rPr lang="en-US" dirty="0" smtClean="0"/>
            </a:br>
            <a:r>
              <a:rPr lang="en-US" dirty="0" smtClean="0"/>
              <a:t>of Color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Paint</a:t>
            </a:r>
          </a:p>
          <a:p>
            <a:pPr lvl="1"/>
            <a:r>
              <a:rPr lang="en-US" dirty="0" smtClean="0"/>
              <a:t>All paints are made of three things: pigment, binder, solvent</a:t>
            </a:r>
          </a:p>
          <a:p>
            <a:pPr lvl="2"/>
            <a:r>
              <a:rPr lang="en-US" dirty="0" smtClean="0"/>
              <a:t>Pigment: Finely ground, colored powders that form paint when mixed with a binder.</a:t>
            </a:r>
          </a:p>
          <a:p>
            <a:pPr lvl="2"/>
            <a:r>
              <a:rPr lang="en-US" dirty="0" smtClean="0"/>
              <a:t>Binder: A material that holds together the grains of pigment in a form that can be spread over a surface.</a:t>
            </a:r>
          </a:p>
          <a:p>
            <a:pPr lvl="2"/>
            <a:r>
              <a:rPr lang="en-US" dirty="0" smtClean="0"/>
              <a:t>Solvent: The liquid that controls the </a:t>
            </a:r>
            <a:r>
              <a:rPr lang="en-US" dirty="0" smtClean="0"/>
              <a:t>viscosity (thickness) </a:t>
            </a:r>
            <a:r>
              <a:rPr lang="en-US" dirty="0" smtClean="0"/>
              <a:t>of the paint.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08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4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Expressive Effects of Color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Color</a:t>
            </a:r>
          </a:p>
          <a:p>
            <a:pPr lvl="1"/>
            <a:r>
              <a:rPr lang="en-US" dirty="0" smtClean="0"/>
              <a:t>The color an object appears to be (green grass, blue sky, yellow sun).</a:t>
            </a:r>
          </a:p>
          <a:p>
            <a:r>
              <a:rPr lang="en-US" dirty="0" smtClean="0"/>
              <a:t>Optical Color</a:t>
            </a:r>
          </a:p>
          <a:p>
            <a:pPr lvl="1"/>
            <a:r>
              <a:rPr lang="en-US" dirty="0" smtClean="0"/>
              <a:t>The color that results when a true color is affected by unusual lighting or it’s surroundings (context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(e.g. incandescent light, sunlight, florescent light)</a:t>
            </a:r>
            <a:endParaRPr lang="en-US" dirty="0" smtClean="0"/>
          </a:p>
          <a:p>
            <a:pPr lvl="1"/>
            <a:r>
              <a:rPr lang="en-US" dirty="0" smtClean="0"/>
              <a:t>This is the color that our eyes actually perceive and is much more complex than local color.</a:t>
            </a:r>
          </a:p>
        </p:txBody>
      </p:sp>
    </p:spTree>
    <p:extLst>
      <p:ext uri="{BB962C8B-B14F-4D97-AF65-F5344CB8AC3E}">
        <p14:creationId xmlns:p14="http://schemas.microsoft.com/office/powerpoint/2010/main" val="338145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Hue, Value, and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</a:t>
            </a:r>
          </a:p>
          <a:p>
            <a:pPr lvl="1"/>
            <a:r>
              <a:rPr lang="en-US" dirty="0" smtClean="0"/>
              <a:t>An element of art that is derived from reflected light. You see color because light waves are reflected from objects in to our eyes.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922953"/>
            <a:ext cx="6096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5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Hue, Value, and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Hue</a:t>
            </a:r>
          </a:p>
          <a:p>
            <a:pPr lvl="1"/>
            <a:r>
              <a:rPr lang="en-US" dirty="0" smtClean="0"/>
              <a:t>The name of a color in the color spectrum, such as red, blue, or yellow.</a:t>
            </a:r>
          </a:p>
          <a:p>
            <a:pPr lvl="1"/>
            <a:endParaRPr lang="en-US" dirty="0"/>
          </a:p>
          <a:p>
            <a:pPr lvl="2"/>
            <a:r>
              <a:rPr lang="en-US" dirty="0" smtClean="0"/>
              <a:t>Primary Hues: Red, Blue, Yellow</a:t>
            </a:r>
          </a:p>
          <a:p>
            <a:pPr lvl="2"/>
            <a:r>
              <a:rPr lang="en-US" dirty="0" smtClean="0"/>
              <a:t>Secondary Hues: Green, Orange, Violet</a:t>
            </a:r>
          </a:p>
          <a:p>
            <a:pPr lvl="2"/>
            <a:r>
              <a:rPr lang="en-US" dirty="0" smtClean="0"/>
              <a:t>Intermediate Hues: Six colors made by mixing primary and secondary hues</a:t>
            </a:r>
          </a:p>
          <a:p>
            <a:pPr lvl="3"/>
            <a:r>
              <a:rPr lang="en-US" dirty="0" smtClean="0"/>
              <a:t>Example: Red-Violet, Blue-Green, Yellow-Orange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1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Wheel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color spectrum bent into a circle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2372114"/>
            <a:ext cx="37211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6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Hue, Value, and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Value</a:t>
            </a:r>
          </a:p>
          <a:p>
            <a:pPr lvl="1"/>
            <a:r>
              <a:rPr lang="en-US" dirty="0" smtClean="0"/>
              <a:t>The art element that describes the darkness or lightness of a color.</a:t>
            </a:r>
          </a:p>
          <a:p>
            <a:pPr lvl="1"/>
            <a:r>
              <a:rPr lang="en-US" dirty="0" smtClean="0"/>
              <a:t>Tint: Changing the value of a color by adding white.</a:t>
            </a:r>
          </a:p>
          <a:p>
            <a:pPr lvl="1"/>
            <a:r>
              <a:rPr lang="en-US" dirty="0" smtClean="0"/>
              <a:t>Shade: Changing the value of a color by adding black.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694" y="4545679"/>
            <a:ext cx="2876937" cy="212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8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Hue, Value, and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Intensity</a:t>
            </a:r>
          </a:p>
          <a:p>
            <a:pPr lvl="1"/>
            <a:r>
              <a:rPr lang="en-US" dirty="0" smtClean="0"/>
              <a:t>The brightness or dullness of a hue. Bright hues are called high intensity while dull hues are called low intensity colors.</a:t>
            </a:r>
          </a:p>
          <a:p>
            <a:pPr lvl="2"/>
            <a:r>
              <a:rPr lang="en-US" dirty="0" smtClean="0"/>
              <a:t>Mixing a </a:t>
            </a:r>
            <a:r>
              <a:rPr lang="en-US" dirty="0" smtClean="0"/>
              <a:t>tint (W) </a:t>
            </a:r>
            <a:r>
              <a:rPr lang="en-US" dirty="0" smtClean="0"/>
              <a:t>with a hue = decreased intensity</a:t>
            </a:r>
          </a:p>
          <a:p>
            <a:pPr lvl="2"/>
            <a:r>
              <a:rPr lang="en-US" dirty="0" smtClean="0"/>
              <a:t>Mixing a </a:t>
            </a:r>
            <a:r>
              <a:rPr lang="en-US" dirty="0" smtClean="0"/>
              <a:t>shade (B) </a:t>
            </a:r>
            <a:r>
              <a:rPr lang="en-US" dirty="0" smtClean="0"/>
              <a:t>with a hue = decreased intensity</a:t>
            </a:r>
          </a:p>
          <a:p>
            <a:pPr lvl="2"/>
            <a:r>
              <a:rPr lang="en-US" dirty="0" smtClean="0"/>
              <a:t>Mixing complementary colors = same intensity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Complementary Colors: The colors opposite each other on the color wheel. The compliment, or opposite, of a hue absorbs all of the light waves that the hue reflects.</a:t>
            </a:r>
          </a:p>
        </p:txBody>
      </p:sp>
    </p:spTree>
    <p:extLst>
      <p:ext uri="{BB962C8B-B14F-4D97-AF65-F5344CB8AC3E}">
        <p14:creationId xmlns:p14="http://schemas.microsoft.com/office/powerpoint/2010/main" val="184614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481"/>
            <a:ext cx="8229600" cy="4525963"/>
          </a:xfrm>
        </p:spPr>
        <p:txBody>
          <a:bodyPr/>
          <a:lstStyle/>
          <a:p>
            <a:r>
              <a:rPr lang="en-US" dirty="0" smtClean="0"/>
              <a:t>Compliments are opposite each other on the color wheel: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143" y="1881811"/>
            <a:ext cx="4551714" cy="45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2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1781" y="-214300"/>
            <a:ext cx="8229600" cy="1143000"/>
          </a:xfrm>
        </p:spPr>
        <p:txBody>
          <a:bodyPr/>
          <a:lstStyle/>
          <a:p>
            <a:r>
              <a:rPr lang="en-US" b="1" dirty="0" smtClean="0"/>
              <a:t>Color </a:t>
            </a:r>
            <a:r>
              <a:rPr lang="en-US" b="1" smtClean="0"/>
              <a:t>Theory </a:t>
            </a:r>
            <a:r>
              <a:rPr lang="en-US" b="1" smtClean="0"/>
              <a:t>Examples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618361"/>
            <a:ext cx="7446897" cy="4667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Chart </a:t>
            </a:r>
            <a:r>
              <a:rPr lang="en-US" dirty="0" smtClean="0"/>
              <a:t>1  - HUES (pure colors from wheel)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Chart</a:t>
            </a:r>
            <a:r>
              <a:rPr lang="en-US" dirty="0" smtClean="0"/>
              <a:t> </a:t>
            </a:r>
            <a:r>
              <a:rPr lang="en-US" dirty="0" smtClean="0"/>
              <a:t>2 – TINTS (1 color + white only)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Chart</a:t>
            </a:r>
            <a:r>
              <a:rPr lang="en-US" dirty="0" smtClean="0"/>
              <a:t> </a:t>
            </a:r>
            <a:r>
              <a:rPr lang="en-US" dirty="0" smtClean="0"/>
              <a:t>3 – SHADES (1 color + black only)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Chart</a:t>
            </a:r>
            <a:r>
              <a:rPr lang="en-US" dirty="0" smtClean="0"/>
              <a:t> </a:t>
            </a:r>
            <a:r>
              <a:rPr lang="en-US" dirty="0" smtClean="0"/>
              <a:t>4 – COMPLEMENTARY </a:t>
            </a:r>
            <a:r>
              <a:rPr lang="en-US" sz="2400" dirty="0" smtClean="0"/>
              <a:t>(use 1 set of complementary colors only) </a:t>
            </a:r>
            <a:endParaRPr lang="en-US" sz="2400" dirty="0"/>
          </a:p>
        </p:txBody>
      </p:sp>
      <p:pic>
        <p:nvPicPr>
          <p:cNvPr id="2050" name="Picture 2" descr="Pictur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674" y="462243"/>
            <a:ext cx="1202969" cy="371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inearttips.com/wp-content/uploads/2010/05/comp_whee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425" y="4180512"/>
            <a:ext cx="1621468" cy="16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60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20683</TotalTime>
  <Words>855</Words>
  <Application>Microsoft Macintosh PowerPoint</Application>
  <PresentationFormat>On-screen Show (4:3)</PresentationFormat>
  <Paragraphs>96</Paragraphs>
  <Slides>24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Calibri</vt:lpstr>
      <vt:lpstr>Arial</vt:lpstr>
      <vt:lpstr> Black </vt:lpstr>
      <vt:lpstr>Understanding  Color and Color Schemes (How, When, Where, Why)</vt:lpstr>
      <vt:lpstr>Essential Questions</vt:lpstr>
      <vt:lpstr>Hue, Value, and Intensity</vt:lpstr>
      <vt:lpstr>Hue, Value, and Intensity</vt:lpstr>
      <vt:lpstr>Color Wheel</vt:lpstr>
      <vt:lpstr>Hue, Value, and Intensity</vt:lpstr>
      <vt:lpstr>Hue, Value, and Intensity</vt:lpstr>
      <vt:lpstr>PowerPoint Presentation</vt:lpstr>
      <vt:lpstr>Color Theory Examples</vt:lpstr>
      <vt:lpstr>Color Schemes</vt:lpstr>
      <vt:lpstr>Color Schemes</vt:lpstr>
      <vt:lpstr>PowerPoint Presentation</vt:lpstr>
      <vt:lpstr>Color Schemes</vt:lpstr>
      <vt:lpstr>Monochromatic Portrait: How To Approach It</vt:lpstr>
      <vt:lpstr>Warm Up</vt:lpstr>
      <vt:lpstr>Color Schemes</vt:lpstr>
      <vt:lpstr>Color Schemes</vt:lpstr>
      <vt:lpstr>Color Schemes</vt:lpstr>
      <vt:lpstr>PowerPoint Presentation</vt:lpstr>
      <vt:lpstr>Color Schemes</vt:lpstr>
      <vt:lpstr>PowerPoint Presentation</vt:lpstr>
      <vt:lpstr>Understanding the Nature and Uses of Color</vt:lpstr>
      <vt:lpstr>PowerPoint Presentation</vt:lpstr>
      <vt:lpstr>Expressive Effects of Color</vt:lpstr>
    </vt:vector>
  </TitlesOfParts>
  <Company>Archbishop Hoban High School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 Color and Color Schemes</dc:title>
  <dc:creator>micah kraus</dc:creator>
  <cp:lastModifiedBy>Jason Uhl</cp:lastModifiedBy>
  <cp:revision>33</cp:revision>
  <dcterms:created xsi:type="dcterms:W3CDTF">2014-10-27T10:55:57Z</dcterms:created>
  <dcterms:modified xsi:type="dcterms:W3CDTF">2016-12-19T01:48:03Z</dcterms:modified>
</cp:coreProperties>
</file>